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3" r:id="rId3"/>
    <p:sldId id="272" r:id="rId4"/>
    <p:sldId id="264" r:id="rId5"/>
    <p:sldId id="274" r:id="rId6"/>
    <p:sldId id="286" r:id="rId7"/>
    <p:sldId id="275" r:id="rId8"/>
    <p:sldId id="276" r:id="rId9"/>
    <p:sldId id="281" r:id="rId10"/>
    <p:sldId id="277" r:id="rId11"/>
    <p:sldId id="278" r:id="rId12"/>
    <p:sldId id="284" r:id="rId13"/>
    <p:sldId id="282" r:id="rId14"/>
    <p:sldId id="283" r:id="rId15"/>
    <p:sldId id="285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5A0"/>
    <a:srgbClr val="BBE0E3"/>
    <a:srgbClr val="9ED3D7"/>
    <a:srgbClr val="1E1E1E"/>
    <a:srgbClr val="F7C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62" y="102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68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67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3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30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87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9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93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4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7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91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18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1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4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5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A0A86D-5024-4350-A9C6-9389693B0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17-May-20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52705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>
                <a:latin typeface="+mj-lt"/>
              </a:rPr>
              <a:t>USER </a:t>
            </a:r>
            <a:r>
              <a:rPr lang="en-US" sz="5400">
                <a:latin typeface="+mj-lt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901700" y="4656830"/>
            <a:ext cx="44372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err="1">
                <a:latin typeface="Quicksand" pitchFamily="2" charset="0"/>
              </a:rPr>
              <a:t>Sinh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viên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thực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hiện</a:t>
            </a:r>
            <a:r>
              <a:rPr lang="en-US" sz="2400">
                <a:latin typeface="Quicksand" pitchFamily="2" charset="0"/>
              </a:rPr>
              <a:t>: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Ngọc</a:t>
            </a:r>
            <a:r>
              <a:rPr lang="en-US" sz="2400">
                <a:latin typeface="Quicksand" pitchFamily="2" charset="0"/>
              </a:rPr>
              <a:t> Kha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S</a:t>
            </a:r>
            <a:r>
              <a:rPr lang="vi-VN" sz="2400">
                <a:latin typeface="Quicksand" pitchFamily="2" charset="0"/>
              </a:rPr>
              <a:t>ơ</a:t>
            </a:r>
            <a:r>
              <a:rPr lang="en-US" sz="2400">
                <a:latin typeface="Quicksand" pitchFamily="2" charset="0"/>
              </a:rPr>
              <a:t>n </a:t>
            </a:r>
            <a:r>
              <a:rPr lang="en-US" sz="2400" err="1">
                <a:latin typeface="Quicksand" pitchFamily="2" charset="0"/>
              </a:rPr>
              <a:t>Hải</a:t>
            </a:r>
            <a:endParaRPr lang="en-US" sz="2400">
              <a:latin typeface="Quicksand" pitchFamily="2" charset="0"/>
            </a:endParaRP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Thị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Hoàng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Oanh</a:t>
            </a:r>
            <a:endParaRPr lang="en-US" sz="2400">
              <a:latin typeface="Quicksand" pitchFamily="2" charset="0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3BE2-FAAA-4B8F-AB11-0518FB6F3B0F}"/>
              </a:ext>
            </a:extLst>
          </p:cNvPr>
          <p:cNvSpPr txBox="1"/>
          <p:nvPr/>
        </p:nvSpPr>
        <p:spPr>
          <a:xfrm>
            <a:off x="6382741" y="5037216"/>
            <a:ext cx="4765431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Giảng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dẫn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Thầy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Lê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Huỳnh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Ph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ớc</a:t>
            </a:r>
            <a:endParaRPr lang="es-ES_tradnl" sz="2800">
              <a:latin typeface="Quicksand" pitchFamily="2" charset="0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3FBC6-5435-4B6D-A4A7-3C6AF22BF931}"/>
              </a:ext>
            </a:extLst>
          </p:cNvPr>
          <p:cNvSpPr txBox="1"/>
          <p:nvPr/>
        </p:nvSpPr>
        <p:spPr>
          <a:xfrm>
            <a:off x="228878" y="402810"/>
            <a:ext cx="65242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Báo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cáo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giữa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kì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Môn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: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Lập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trình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môi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tr</a:t>
            </a:r>
            <a:r>
              <a:rPr lang="vi-VN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ư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ờng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trực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quan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THÊM</a:t>
            </a:r>
            <a:r>
              <a:rPr lang="en-US" sz="3600">
                <a:latin typeface="+mj-lt"/>
              </a:rPr>
              <a:t> USER CONTROL</a:t>
            </a:r>
            <a:endParaRPr lang="en-US" sz="3600" b="1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5C280-1A51-454A-8524-2608DD6A3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5" y="1861994"/>
            <a:ext cx="6660946" cy="39616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63C89E-3315-46F3-AC51-5D8569EC3A83}"/>
              </a:ext>
            </a:extLst>
          </p:cNvPr>
          <p:cNvSpPr/>
          <p:nvPr/>
        </p:nvSpPr>
        <p:spPr>
          <a:xfrm>
            <a:off x="581549" y="1861994"/>
            <a:ext cx="34628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- Khởi tạo 1 project mới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58BECA-B662-4FE8-AC4A-B26257CF490B}"/>
              </a:ext>
            </a:extLst>
          </p:cNvPr>
          <p:cNvSpPr/>
          <p:nvPr/>
        </p:nvSpPr>
        <p:spPr>
          <a:xfrm>
            <a:off x="581549" y="2415462"/>
            <a:ext cx="39809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- Chọn Add -&gt; User Control để tạo 1 user control mới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47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THIẾT KẾ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 USER CONTROL</a:t>
            </a:r>
            <a:endParaRPr lang="en-US" sz="3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1716DE-E2AD-4929-AFBD-26F4B66C4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917" y="2204278"/>
            <a:ext cx="2492166" cy="2449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2EDEE-B1C4-4167-803A-CF2FD34E8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193" y="2204278"/>
            <a:ext cx="6689082" cy="2460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BCB044-AB95-448E-A65D-5F392CAEB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679" y="2670008"/>
            <a:ext cx="6382641" cy="333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2DE58-0F9C-4682-A968-4E9625DEA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206" y="3072722"/>
            <a:ext cx="6373114" cy="323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A0788A-7DAF-42A8-87ED-4E3534CDD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236" y="3485557"/>
            <a:ext cx="6367084" cy="362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542DB6-2DEB-4A54-BAA3-53C5E63FB2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206" y="3897348"/>
            <a:ext cx="6382641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EE0423-0527-4799-B03D-C74183B6F6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288" y="2381750"/>
            <a:ext cx="1800476" cy="6382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A2AE3E-E51C-4B59-AE2A-7FB93A6B37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6235" y="3119394"/>
            <a:ext cx="1819529" cy="6192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56DF46-E0BC-4245-9A4F-A84CBAC881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7829" y="3835676"/>
            <a:ext cx="177189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9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NHÚNG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USER CONTROL VÀO FORM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12</a:t>
            </a:fld>
            <a:endParaRPr lang="en-US"/>
          </a:p>
        </p:txBody>
      </p:sp>
      <p:pic>
        <p:nvPicPr>
          <p:cNvPr id="8" name="keotha">
            <a:hlinkClick r:id="" action="ppaction://media"/>
            <a:extLst>
              <a:ext uri="{FF2B5EF4-FFF2-40B4-BE49-F238E27FC236}">
                <a16:creationId xmlns:a16="http://schemas.microsoft.com/office/drawing/2014/main" id="{63392E05-E82B-4314-8F79-AFFFB1E88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2163" y="1184275"/>
            <a:ext cx="8965150" cy="485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4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PUBLISING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EVENTS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3FECF4-69F5-4F82-85B2-34A75ECF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442" y="1431485"/>
            <a:ext cx="9440592" cy="428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12A850-D971-4301-BC9D-6C85ADE3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704" y="2068911"/>
            <a:ext cx="6192114" cy="10478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241E04-9DC0-4B41-80B8-57715234C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704" y="3459236"/>
            <a:ext cx="7649643" cy="2333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C7EC90-A234-4157-BC78-A035DBE82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4442" y="3498999"/>
            <a:ext cx="7535327" cy="23244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0B0AF4-A6CB-4629-A200-E38DFD5AF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019" y="3498999"/>
            <a:ext cx="7783011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5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SUBSCRIBING 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EVENTS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B44C12-B66F-4D7E-ACF0-315A83094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112" y="947023"/>
            <a:ext cx="5695950" cy="20535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846554-A729-4D1E-9693-7099255F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112" y="3046385"/>
            <a:ext cx="5957271" cy="10906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A3356-3B7B-45D4-BCDE-38D097C50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112" y="4235369"/>
            <a:ext cx="5611008" cy="1038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DDE5D9-B839-4001-B91E-163A7DBEB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112" y="5414805"/>
            <a:ext cx="6401693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0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73510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solidFill>
            <a:srgbClr val="EF95A0"/>
          </a:solidFill>
          <a:ln>
            <a:solidFill>
              <a:srgbClr val="EF9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BBE0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THANK </a:t>
            </a:r>
            <a:r>
              <a:rPr lang="en-US" sz="540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82749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GIỚI THIỆU </a:t>
            </a:r>
            <a:r>
              <a:rPr lang="en-US" sz="3600" b="1">
                <a:latin typeface="+mj-lt"/>
              </a:rPr>
              <a:t>USER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771" y="1750151"/>
            <a:ext cx="5001650" cy="1846659"/>
            <a:chOff x="2562895" y="1897663"/>
            <a:chExt cx="5001650" cy="1846659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 b="1">
                  <a:latin typeface="Quicksand" pitchFamily="2" charset="0"/>
                </a:rPr>
                <a:t>User</a:t>
              </a:r>
              <a:r>
                <a:rPr lang="en-US" sz="2400" b="1">
                  <a:latin typeface="Quicksand" pitchFamily="2" charset="0"/>
                </a:rPr>
                <a:t> c</a:t>
              </a:r>
              <a:r>
                <a:rPr lang="vi-VN" sz="2400" b="1">
                  <a:latin typeface="Quicksand" pitchFamily="2" charset="0"/>
                </a:rPr>
                <a:t>ontrol</a:t>
              </a:r>
              <a:r>
                <a:rPr lang="en-US" sz="2400" b="1">
                  <a:latin typeface="Quicksand" pitchFamily="2" charset="0"/>
                </a:rPr>
                <a:t>:</a:t>
              </a:r>
              <a:r>
                <a:rPr lang="vi-VN" sz="2400">
                  <a:latin typeface="Quicksand" pitchFamily="2" charset="0"/>
                </a:rPr>
                <a:t> là một container chứa tất các cả các control khác</a:t>
              </a:r>
              <a:r>
                <a:rPr lang="en-US" sz="2400">
                  <a:latin typeface="Quicksand" pitchFamily="2" charset="0"/>
                </a:rPr>
                <a:t>, thông th</a:t>
              </a:r>
              <a:r>
                <a:rPr lang="vi-VN" sz="2400">
                  <a:latin typeface="Quicksand" pitchFamily="2" charset="0"/>
                </a:rPr>
                <a:t>ư</a:t>
              </a:r>
              <a:r>
                <a:rPr lang="en-US" sz="2400">
                  <a:latin typeface="Quicksand" pitchFamily="2" charset="0"/>
                </a:rPr>
                <a:t>ờng ng</a:t>
              </a:r>
              <a:r>
                <a:rPr lang="vi-VN" sz="2400">
                  <a:latin typeface="Quicksand" pitchFamily="2" charset="0"/>
                </a:rPr>
                <a:t>ư</a:t>
              </a:r>
              <a:r>
                <a:rPr lang="en-US" sz="2400">
                  <a:latin typeface="Quicksand" pitchFamily="2" charset="0"/>
                </a:rPr>
                <a:t>ời dùng sẽ kết hợp nhiều h</a:t>
              </a:r>
              <a:r>
                <a:rPr lang="vi-VN" sz="2400">
                  <a:latin typeface="Quicksand" pitchFamily="2" charset="0"/>
                </a:rPr>
                <a:t>ơ</a:t>
              </a:r>
              <a:r>
                <a:rPr lang="en-US" sz="2400">
                  <a:latin typeface="Quicksand" pitchFamily="2" charset="0"/>
                </a:rPr>
                <a:t>n một control có sẵn.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894076" y="3750129"/>
            <a:ext cx="5001650" cy="1107996"/>
            <a:chOff x="2562895" y="1897663"/>
            <a:chExt cx="5001650" cy="1107996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Tính tái sử dụng</a:t>
              </a:r>
              <a:r>
                <a:rPr lang="en-US" sz="2400">
                  <a:latin typeface="Quicksand" pitchFamily="2" charset="0"/>
                </a:rPr>
                <a:t>: các control này chúng ta có thể sử dụng lại cho các form khác nhau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2C199-3FEF-4217-B531-3BA555340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26" y="1428756"/>
            <a:ext cx="5131488" cy="178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CE546-9E68-4DDF-991B-28FF955B9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73" y="2762748"/>
            <a:ext cx="4758827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73B4E-BD8C-45E1-8284-A89081305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266" y="4152368"/>
            <a:ext cx="1185192" cy="49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6CC57-8599-4F9E-90C7-E4C95DD9C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760" y="4176816"/>
            <a:ext cx="1198216" cy="442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0BAA9-E7F9-49D3-8E5A-724848AB0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5367" y="4168379"/>
            <a:ext cx="1198216" cy="481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8DA41-A825-44B4-90DD-72ECDF8C01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2420" y="4168576"/>
            <a:ext cx="1224264" cy="46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53142-36C5-4247-B783-5339666A2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9421" y="1653527"/>
            <a:ext cx="6129930" cy="23108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D57F105-B7B4-47B7-9D35-9C04C7196ACB}"/>
              </a:ext>
            </a:extLst>
          </p:cNvPr>
          <p:cNvGrpSpPr/>
          <p:nvPr/>
        </p:nvGrpSpPr>
        <p:grpSpPr>
          <a:xfrm>
            <a:off x="907771" y="5082367"/>
            <a:ext cx="5001649" cy="1122873"/>
            <a:chOff x="2562895" y="1967272"/>
            <a:chExt cx="5001649" cy="1122873"/>
          </a:xfrm>
        </p:grpSpPr>
        <p:sp>
          <p:nvSpPr>
            <p:cNvPr id="36" name="Freeform 4460">
              <a:extLst>
                <a:ext uri="{FF2B5EF4-FFF2-40B4-BE49-F238E27FC236}">
                  <a16:creationId xmlns:a16="http://schemas.microsoft.com/office/drawing/2014/main" id="{F007DC9D-A428-4A87-80AC-36CBDFCC9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999F2E-0F8B-42D2-A801-93A8FE1AC69D}"/>
                </a:ext>
              </a:extLst>
            </p:cNvPr>
            <p:cNvSpPr txBox="1"/>
            <p:nvPr/>
          </p:nvSpPr>
          <p:spPr>
            <a:xfrm>
              <a:off x="3129914" y="1982149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Dễ dàng cho công việc quản lý source code:</a:t>
              </a:r>
              <a:r>
                <a:rPr lang="en-US" sz="2400">
                  <a:latin typeface="Quicksand" pitchFamily="2" charset="0"/>
                </a:rPr>
                <a:t> tìm lỗi và giải quyết lỗi trong thời gian ngắn.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2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9443828" y="3132212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5571786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1895400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DỄ DÀNG </a:t>
            </a:r>
            <a:r>
              <a:rPr lang="en-US" sz="3600" b="1">
                <a:latin typeface="+mj-lt"/>
              </a:rPr>
              <a:t>PHÂN CHIA CÔNG VIỆC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2045354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5721739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9593781" y="3132212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2218899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5895284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9767326" y="3305757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1743811" y="4528353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1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Ngọc Kha)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5378789" y="4489346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2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S</a:t>
            </a:r>
            <a:r>
              <a:rPr lang="vi-VN" sz="1600" b="1">
                <a:latin typeface="Quicksand" pitchFamily="2" charset="0"/>
              </a:rPr>
              <a:t>ơ</a:t>
            </a:r>
            <a:r>
              <a:rPr lang="en-US" sz="1600" b="1">
                <a:latin typeface="Quicksand" pitchFamily="2" charset="0"/>
              </a:rPr>
              <a:t>n Hải)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836034" y="4474671"/>
            <a:ext cx="280700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3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Thị Hoàng Oanh)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2485093" y="3635500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6167552" y="3596956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10032463" y="3570894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4157F5-7F39-4653-A1B9-FE0E6DFB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2" y="1458664"/>
            <a:ext cx="3763222" cy="1308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B3CD7-95AF-424D-BB3B-3488F7DE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24" y="1497192"/>
            <a:ext cx="3934562" cy="1218599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C2CCC8-F0B1-46D9-AED8-AF34558AA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05" y="1609391"/>
            <a:ext cx="1059849" cy="439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C90CF-E6AB-44BF-A19D-76B3D96F9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36" y="1623411"/>
            <a:ext cx="1068466" cy="39636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9AFF04-5CAB-4F0B-9F57-E257CD1646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45" y="2121657"/>
            <a:ext cx="1077083" cy="430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3EF144-41D9-4CBB-9284-48CE303D8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79" y="2135096"/>
            <a:ext cx="1059849" cy="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0" grpId="0" animBg="1"/>
      <p:bldP spid="99" grpId="0" animBg="1"/>
      <p:bldP spid="3" grpId="0" animBg="1"/>
      <p:bldP spid="42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5" grpId="0"/>
      <p:bldP spid="56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349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GIAO TIẾP </a:t>
            </a:r>
            <a:r>
              <a:rPr lang="en-US" sz="3600">
                <a:latin typeface="+mj-lt"/>
              </a:rPr>
              <a:t>GIỮA USER CONTROLS VÀ APPLICATIONS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C8E2E-F266-4724-A43D-92815FEA65E5}"/>
              </a:ext>
            </a:extLst>
          </p:cNvPr>
          <p:cNvGrpSpPr/>
          <p:nvPr/>
        </p:nvGrpSpPr>
        <p:grpSpPr>
          <a:xfrm>
            <a:off x="1485900" y="1509069"/>
            <a:ext cx="9519745" cy="425209"/>
            <a:chOff x="2562895" y="1897663"/>
            <a:chExt cx="9519745" cy="425209"/>
          </a:xfrm>
        </p:grpSpPr>
        <p:sp>
          <p:nvSpPr>
            <p:cNvPr id="45" name="Freeform 4460">
              <a:extLst>
                <a:ext uri="{FF2B5EF4-FFF2-40B4-BE49-F238E27FC236}">
                  <a16:creationId xmlns:a16="http://schemas.microsoft.com/office/drawing/2014/main" id="{AD43C4F9-E1B5-43CB-B634-71072E5E2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CF4D569-BD3F-4FAE-9539-02F21AF7A887}"/>
                </a:ext>
              </a:extLst>
            </p:cNvPr>
            <p:cNvSpPr txBox="1"/>
            <p:nvPr/>
          </p:nvSpPr>
          <p:spPr>
            <a:xfrm>
              <a:off x="3129914" y="1897663"/>
              <a:ext cx="895272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Quicksand" pitchFamily="2" charset="0"/>
                </a:rPr>
                <a:t>T</a:t>
              </a:r>
              <a:r>
                <a:rPr lang="vi-VN" sz="2400">
                  <a:latin typeface="Quicksand" pitchFamily="2" charset="0"/>
                </a:rPr>
                <a:t>rong .NET</a:t>
              </a:r>
              <a:r>
                <a:rPr lang="en-US" sz="2400">
                  <a:latin typeface="Quicksand" pitchFamily="2" charset="0"/>
                </a:rPr>
                <a:t>,</a:t>
              </a:r>
              <a:r>
                <a:rPr lang="vi-VN" sz="2400">
                  <a:latin typeface="Quicksand" pitchFamily="2" charset="0"/>
                </a:rPr>
                <a:t> form</a:t>
              </a:r>
              <a:r>
                <a:rPr lang="en-US" sz="2400">
                  <a:latin typeface="Quicksand" pitchFamily="2" charset="0"/>
                </a:rPr>
                <a:t> và</a:t>
              </a:r>
              <a:r>
                <a:rPr lang="vi-VN" sz="2400">
                  <a:latin typeface="Quicksand" pitchFamily="2" charset="0"/>
                </a:rPr>
                <a:t> controls chứa những user control.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FEA1B3-30EF-4798-84C3-22F67A926C0C}"/>
              </a:ext>
            </a:extLst>
          </p:cNvPr>
          <p:cNvGrpSpPr/>
          <p:nvPr/>
        </p:nvGrpSpPr>
        <p:grpSpPr>
          <a:xfrm>
            <a:off x="1485900" y="2319481"/>
            <a:ext cx="9519745" cy="738664"/>
            <a:chOff x="2562895" y="1897663"/>
            <a:chExt cx="9519745" cy="738664"/>
          </a:xfrm>
        </p:grpSpPr>
        <p:sp>
          <p:nvSpPr>
            <p:cNvPr id="49" name="Freeform 4460">
              <a:extLst>
                <a:ext uri="{FF2B5EF4-FFF2-40B4-BE49-F238E27FC236}">
                  <a16:creationId xmlns:a16="http://schemas.microsoft.com/office/drawing/2014/main" id="{32D711F4-3E39-49B3-B441-03E3B675DB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087657E-2AAD-487E-8469-F4D5142EE535}"/>
                </a:ext>
              </a:extLst>
            </p:cNvPr>
            <p:cNvSpPr txBox="1"/>
            <p:nvPr/>
          </p:nvSpPr>
          <p:spPr>
            <a:xfrm>
              <a:off x="3129914" y="1897663"/>
              <a:ext cx="89527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>
                  <a:latin typeface="Quicksand" pitchFamily="2" charset="0"/>
                </a:rPr>
                <a:t>Những events của user control sẽ không được kích hoạt cho các ứng dụng, form chứa nó.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51911E2-ED30-4DBE-B358-6E2372A421EC}"/>
              </a:ext>
            </a:extLst>
          </p:cNvPr>
          <p:cNvGrpSpPr/>
          <p:nvPr/>
        </p:nvGrpSpPr>
        <p:grpSpPr>
          <a:xfrm>
            <a:off x="1485900" y="3403591"/>
            <a:ext cx="9519745" cy="738664"/>
            <a:chOff x="2562895" y="1897663"/>
            <a:chExt cx="9519745" cy="738664"/>
          </a:xfrm>
        </p:grpSpPr>
        <p:sp>
          <p:nvSpPr>
            <p:cNvPr id="57" name="Freeform 4460">
              <a:extLst>
                <a:ext uri="{FF2B5EF4-FFF2-40B4-BE49-F238E27FC236}">
                  <a16:creationId xmlns:a16="http://schemas.microsoft.com/office/drawing/2014/main" id="{FE111EBA-A993-470D-A00F-C7CFD40F7F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561B01E-2576-4E21-B4F8-05A9FB3AD7B4}"/>
                </a:ext>
              </a:extLst>
            </p:cNvPr>
            <p:cNvSpPr txBox="1"/>
            <p:nvPr/>
          </p:nvSpPr>
          <p:spPr>
            <a:xfrm>
              <a:off x="3129914" y="1897663"/>
              <a:ext cx="89527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>
                  <a:latin typeface="Quicksand" pitchFamily="2" charset="0"/>
                </a:rPr>
                <a:t>Vì vậy các user control sẽ được xử lý như mọi đối tượng khác và phải triển khai các thuộc tính riêng của nó và các sự kiện.</a:t>
              </a:r>
              <a:r>
                <a:rPr lang="en-US" sz="2400">
                  <a:latin typeface="Quicksand" pitchFamily="2" charset="0"/>
                </a:rPr>
                <a:t>  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6572DBD-F6EC-4677-BFD1-2EA8CDA2BF7E}"/>
              </a:ext>
            </a:extLst>
          </p:cNvPr>
          <p:cNvGrpSpPr/>
          <p:nvPr/>
        </p:nvGrpSpPr>
        <p:grpSpPr>
          <a:xfrm>
            <a:off x="1485900" y="4557310"/>
            <a:ext cx="9519745" cy="738664"/>
            <a:chOff x="2562895" y="1897663"/>
            <a:chExt cx="9519745" cy="738664"/>
          </a:xfrm>
        </p:grpSpPr>
        <p:sp>
          <p:nvSpPr>
            <p:cNvPr id="61" name="Freeform 4460">
              <a:extLst>
                <a:ext uri="{FF2B5EF4-FFF2-40B4-BE49-F238E27FC236}">
                  <a16:creationId xmlns:a16="http://schemas.microsoft.com/office/drawing/2014/main" id="{47F1A52E-2FD0-43A6-8FBC-BF144F06FC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6C42D47-2F85-42F9-BDEF-4551EADD5365}"/>
                </a:ext>
              </a:extLst>
            </p:cNvPr>
            <p:cNvSpPr txBox="1"/>
            <p:nvPr/>
          </p:nvSpPr>
          <p:spPr>
            <a:xfrm>
              <a:off x="3129914" y="1897663"/>
              <a:ext cx="89527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Quicksand" pitchFamily="2" charset="0"/>
                </a:rPr>
                <a:t>Các user control publish một tập các events để các lớp khác có thể đăng ký.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FB7E138-5905-4A68-A76F-F5A6989A9163}"/>
              </a:ext>
            </a:extLst>
          </p:cNvPr>
          <p:cNvGrpSpPr/>
          <p:nvPr/>
        </p:nvGrpSpPr>
        <p:grpSpPr>
          <a:xfrm>
            <a:off x="1485900" y="5535980"/>
            <a:ext cx="9519745" cy="738664"/>
            <a:chOff x="2562895" y="1897663"/>
            <a:chExt cx="9519745" cy="738664"/>
          </a:xfrm>
        </p:grpSpPr>
        <p:sp>
          <p:nvSpPr>
            <p:cNvPr id="64" name="Freeform 4460">
              <a:extLst>
                <a:ext uri="{FF2B5EF4-FFF2-40B4-BE49-F238E27FC236}">
                  <a16:creationId xmlns:a16="http://schemas.microsoft.com/office/drawing/2014/main" id="{BE760C51-0245-4BE8-871A-37D9AD4793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ABF4152-3CF8-4BA7-9AB7-83BA331A968D}"/>
                </a:ext>
              </a:extLst>
            </p:cNvPr>
            <p:cNvSpPr txBox="1"/>
            <p:nvPr/>
          </p:nvSpPr>
          <p:spPr>
            <a:xfrm>
              <a:off x="3129914" y="1897663"/>
              <a:ext cx="89527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>
                  <a:latin typeface="Quicksand" pitchFamily="2" charset="0"/>
                </a:rPr>
                <a:t>Khi user control (publishing class) tăng events thì tất cả các form, controls (subscribed class) đều đ</a:t>
              </a:r>
              <a:r>
                <a:rPr lang="vi-VN" sz="2400">
                  <a:latin typeface="Quicksand" pitchFamily="2" charset="0"/>
                </a:rPr>
                <a:t>ư</a:t>
              </a:r>
              <a:r>
                <a:rPr lang="en-US" sz="2400">
                  <a:latin typeface="Quicksand" pitchFamily="2" charset="0"/>
                </a:rPr>
                <a:t>ợc thông báo.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91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MÔ HÌNH </a:t>
            </a:r>
            <a:r>
              <a:rPr lang="en-US" sz="3600">
                <a:latin typeface="+mj-lt"/>
              </a:rPr>
              <a:t>PUBLISING AND SUBSCRIBING EVENTS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092E7-051D-4323-AA2A-7B4D3F354C35}"/>
              </a:ext>
            </a:extLst>
          </p:cNvPr>
          <p:cNvSpPr/>
          <p:nvPr/>
        </p:nvSpPr>
        <p:spPr>
          <a:xfrm>
            <a:off x="3624642" y="955972"/>
            <a:ext cx="502178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User control (Publisher)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70640-86FE-4F8B-A6E8-3C07836DF6C6}"/>
              </a:ext>
            </a:extLst>
          </p:cNvPr>
          <p:cNvSpPr/>
          <p:nvPr/>
        </p:nvSpPr>
        <p:spPr>
          <a:xfrm>
            <a:off x="3624642" y="1373223"/>
            <a:ext cx="4942717" cy="1559034"/>
          </a:xfrm>
          <a:prstGeom prst="rect">
            <a:avLst/>
          </a:prstGeom>
          <a:solidFill>
            <a:srgbClr val="9ED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C51D0-52D8-496D-9999-AA0C1F9A11AA}"/>
              </a:ext>
            </a:extLst>
          </p:cNvPr>
          <p:cNvSpPr/>
          <p:nvPr/>
        </p:nvSpPr>
        <p:spPr>
          <a:xfrm>
            <a:off x="3790897" y="1506646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F9B788-CDB5-4BEE-A5AE-822630213587}"/>
              </a:ext>
            </a:extLst>
          </p:cNvPr>
          <p:cNvSpPr/>
          <p:nvPr/>
        </p:nvSpPr>
        <p:spPr>
          <a:xfrm>
            <a:off x="3790898" y="1506646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3B4A53-B251-45E5-BCE8-C7DFEE079B78}"/>
              </a:ext>
            </a:extLst>
          </p:cNvPr>
          <p:cNvSpPr/>
          <p:nvPr/>
        </p:nvSpPr>
        <p:spPr>
          <a:xfrm>
            <a:off x="3790897" y="1978623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BCC42A-1649-4358-BF80-228804AB17E4}"/>
              </a:ext>
            </a:extLst>
          </p:cNvPr>
          <p:cNvSpPr/>
          <p:nvPr/>
        </p:nvSpPr>
        <p:spPr>
          <a:xfrm>
            <a:off x="3790897" y="1985487"/>
            <a:ext cx="46102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các sự kiện dựa trên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775DF4-1393-4AA4-8E27-B53F49E348E3}"/>
              </a:ext>
            </a:extLst>
          </p:cNvPr>
          <p:cNvSpPr/>
          <p:nvPr/>
        </p:nvSpPr>
        <p:spPr>
          <a:xfrm>
            <a:off x="3790897" y="2423862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AE599F-9F04-48CE-B730-C7E751AC7345}"/>
              </a:ext>
            </a:extLst>
          </p:cNvPr>
          <p:cNvSpPr/>
          <p:nvPr/>
        </p:nvSpPr>
        <p:spPr>
          <a:xfrm>
            <a:off x="3790898" y="2423862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 Phát ra sự kiện (Fire the Event)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36B5B7-E022-460E-84F5-6214E2F3BAA4}"/>
              </a:ext>
            </a:extLst>
          </p:cNvPr>
          <p:cNvSpPr/>
          <p:nvPr/>
        </p:nvSpPr>
        <p:spPr>
          <a:xfrm>
            <a:off x="1485901" y="4145164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1 (Subscriber)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4219EA-78F5-40F3-ADB3-B7A77593456B}"/>
              </a:ext>
            </a:extLst>
          </p:cNvPr>
          <p:cNvSpPr/>
          <p:nvPr/>
        </p:nvSpPr>
        <p:spPr>
          <a:xfrm>
            <a:off x="1485900" y="4562414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CDA8-0F1E-4E70-8A37-8A1EA9CF4989}"/>
              </a:ext>
            </a:extLst>
          </p:cNvPr>
          <p:cNvSpPr/>
          <p:nvPr/>
        </p:nvSpPr>
        <p:spPr>
          <a:xfrm>
            <a:off x="1652156" y="4695838"/>
            <a:ext cx="2549867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A4F53-4D90-4B54-8451-4C7BE9BF119E}"/>
              </a:ext>
            </a:extLst>
          </p:cNvPr>
          <p:cNvSpPr/>
          <p:nvPr/>
        </p:nvSpPr>
        <p:spPr>
          <a:xfrm>
            <a:off x="1652157" y="4695838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0D3A73-C6B6-4F90-9E65-F6D56CCF2173}"/>
              </a:ext>
            </a:extLst>
          </p:cNvPr>
          <p:cNvSpPr/>
          <p:nvPr/>
        </p:nvSpPr>
        <p:spPr>
          <a:xfrm>
            <a:off x="1652156" y="5988884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AFCB8-0268-42B4-AC0E-7E1A3BA9388A}"/>
              </a:ext>
            </a:extLst>
          </p:cNvPr>
          <p:cNvCxnSpPr/>
          <p:nvPr/>
        </p:nvCxnSpPr>
        <p:spPr>
          <a:xfrm flipH="1">
            <a:off x="1890774" y="5034392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E7DDA6-25A2-49C1-A4E4-C69F7FD56337}"/>
              </a:ext>
            </a:extLst>
          </p:cNvPr>
          <p:cNvCxnSpPr>
            <a:cxnSpLocks/>
          </p:cNvCxnSpPr>
          <p:nvPr/>
        </p:nvCxnSpPr>
        <p:spPr>
          <a:xfrm flipV="1">
            <a:off x="1890774" y="5468988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77ED7-6A74-4935-A32F-4339D555647E}"/>
              </a:ext>
            </a:extLst>
          </p:cNvPr>
          <p:cNvCxnSpPr>
            <a:cxnSpLocks/>
          </p:cNvCxnSpPr>
          <p:nvPr/>
        </p:nvCxnSpPr>
        <p:spPr>
          <a:xfrm flipH="1">
            <a:off x="1983137" y="5468988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15E4D5-0CB4-4CF4-8467-A14B34AFEE52}"/>
              </a:ext>
            </a:extLst>
          </p:cNvPr>
          <p:cNvSpPr/>
          <p:nvPr/>
        </p:nvSpPr>
        <p:spPr>
          <a:xfrm>
            <a:off x="2499008" y="5238155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98C3DA-2D2A-4578-9742-F6878839F901}"/>
              </a:ext>
            </a:extLst>
          </p:cNvPr>
          <p:cNvSpPr/>
          <p:nvPr/>
        </p:nvSpPr>
        <p:spPr>
          <a:xfrm>
            <a:off x="7814487" y="4145164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2 (Subscriber)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B35FD8-9577-4229-B438-9E24076625C7}"/>
              </a:ext>
            </a:extLst>
          </p:cNvPr>
          <p:cNvSpPr/>
          <p:nvPr/>
        </p:nvSpPr>
        <p:spPr>
          <a:xfrm>
            <a:off x="7814486" y="4562414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AC3F698-0254-494E-8649-011B810BD0B1}"/>
              </a:ext>
            </a:extLst>
          </p:cNvPr>
          <p:cNvSpPr/>
          <p:nvPr/>
        </p:nvSpPr>
        <p:spPr>
          <a:xfrm>
            <a:off x="7980743" y="4695838"/>
            <a:ext cx="2546346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C7E91D7-C39E-4A20-B935-EE5E6144BBBF}"/>
              </a:ext>
            </a:extLst>
          </p:cNvPr>
          <p:cNvSpPr/>
          <p:nvPr/>
        </p:nvSpPr>
        <p:spPr>
          <a:xfrm>
            <a:off x="7980743" y="4695838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C3894F-6DDC-4AE6-86B3-A3AD3C83F374}"/>
              </a:ext>
            </a:extLst>
          </p:cNvPr>
          <p:cNvSpPr/>
          <p:nvPr/>
        </p:nvSpPr>
        <p:spPr>
          <a:xfrm>
            <a:off x="7980742" y="5988884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6FB67DF-F918-4AF8-A71A-8FCF256AA770}"/>
              </a:ext>
            </a:extLst>
          </p:cNvPr>
          <p:cNvCxnSpPr/>
          <p:nvPr/>
        </p:nvCxnSpPr>
        <p:spPr>
          <a:xfrm flipH="1">
            <a:off x="8219360" y="5034392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B9EF41C-183C-48C8-B354-DF5C11EE8E58}"/>
              </a:ext>
            </a:extLst>
          </p:cNvPr>
          <p:cNvCxnSpPr>
            <a:cxnSpLocks/>
          </p:cNvCxnSpPr>
          <p:nvPr/>
        </p:nvCxnSpPr>
        <p:spPr>
          <a:xfrm flipV="1">
            <a:off x="8219360" y="5468988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A9DD22-EE85-456C-A532-209B9730C033}"/>
              </a:ext>
            </a:extLst>
          </p:cNvPr>
          <p:cNvCxnSpPr>
            <a:cxnSpLocks/>
          </p:cNvCxnSpPr>
          <p:nvPr/>
        </p:nvCxnSpPr>
        <p:spPr>
          <a:xfrm flipH="1">
            <a:off x="8311723" y="5468988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2E6E243-0D3F-4A87-B7C6-A2BE8501885A}"/>
              </a:ext>
            </a:extLst>
          </p:cNvPr>
          <p:cNvSpPr/>
          <p:nvPr/>
        </p:nvSpPr>
        <p:spPr>
          <a:xfrm>
            <a:off x="8827594" y="5238155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719876-FC3F-46B1-97BC-13384821C4E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2986549" y="2762416"/>
            <a:ext cx="3109452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90D805-275C-486A-85CE-D751B37077F2}"/>
              </a:ext>
            </a:extLst>
          </p:cNvPr>
          <p:cNvCxnSpPr>
            <a:endCxn id="77" idx="0"/>
          </p:cNvCxnSpPr>
          <p:nvPr/>
        </p:nvCxnSpPr>
        <p:spPr>
          <a:xfrm>
            <a:off x="6096001" y="2762416"/>
            <a:ext cx="3219134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1" grpId="0" animBg="1"/>
      <p:bldP spid="38" grpId="0"/>
      <p:bldP spid="39" grpId="0" animBg="1"/>
      <p:bldP spid="40" grpId="0"/>
      <p:bldP spid="41" grpId="0" animBg="1"/>
      <p:bldP spid="43" grpId="0"/>
      <p:bldP spid="44" grpId="0"/>
      <p:bldP spid="47" grpId="0" animBg="1"/>
      <p:bldP spid="50" grpId="0" animBg="1"/>
      <p:bldP spid="52" grpId="0"/>
      <p:bldP spid="58" grpId="0" animBg="1"/>
      <p:bldP spid="71" grpId="0"/>
      <p:bldP spid="77" grpId="0"/>
      <p:bldP spid="78" grpId="0" animBg="1"/>
      <p:bldP spid="79" grpId="0" animBg="1"/>
      <p:bldP spid="80" grpId="0"/>
      <p:bldP spid="81" grpId="0" animBg="1"/>
      <p:bldP spid="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0607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XÂY DỰNG </a:t>
            </a:r>
            <a:r>
              <a:rPr lang="en-US" sz="3600">
                <a:latin typeface="+mj-lt"/>
              </a:rPr>
              <a:t>APP QUẢN LÝ THÔNG TIN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431B02-AAC8-4DA5-BFB0-3185AD483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60" y="1136925"/>
            <a:ext cx="7425306" cy="5219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A84BB8-826D-4660-9348-B2B9FE776539}"/>
              </a:ext>
            </a:extLst>
          </p:cNvPr>
          <p:cNvSpPr/>
          <p:nvPr/>
        </p:nvSpPr>
        <p:spPr>
          <a:xfrm>
            <a:off x="1207954" y="1689100"/>
            <a:ext cx="5994400" cy="16230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24908-1FA1-4330-966D-93FC65DC27D0}"/>
              </a:ext>
            </a:extLst>
          </p:cNvPr>
          <p:cNvSpPr/>
          <p:nvPr/>
        </p:nvSpPr>
        <p:spPr>
          <a:xfrm>
            <a:off x="7351395" y="1689100"/>
            <a:ext cx="925830" cy="1623060"/>
          </a:xfrm>
          <a:prstGeom prst="rect">
            <a:avLst/>
          </a:prstGeom>
          <a:solidFill>
            <a:srgbClr val="EF95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F17401-1B5B-4892-8BF4-380B72A94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399" y="3855598"/>
            <a:ext cx="3057952" cy="19528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F82C85-90B1-4310-99DB-AB31203D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399" y="1416177"/>
            <a:ext cx="3057952" cy="20005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F10EBCF-3831-4D52-8CDF-4C8B9A618233}"/>
              </a:ext>
            </a:extLst>
          </p:cNvPr>
          <p:cNvSpPr/>
          <p:nvPr/>
        </p:nvSpPr>
        <p:spPr>
          <a:xfrm>
            <a:off x="8877300" y="1895475"/>
            <a:ext cx="2752725" cy="141226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65F8B8-4C2E-4486-935F-1A743B4E62A9}"/>
              </a:ext>
            </a:extLst>
          </p:cNvPr>
          <p:cNvSpPr/>
          <p:nvPr/>
        </p:nvSpPr>
        <p:spPr>
          <a:xfrm>
            <a:off x="8877299" y="4287196"/>
            <a:ext cx="2752725" cy="1412269"/>
          </a:xfrm>
          <a:prstGeom prst="rect">
            <a:avLst/>
          </a:prstGeom>
          <a:solidFill>
            <a:schemeClr val="tx1">
              <a:lumMod val="75000"/>
              <a:lumOff val="2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963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633</Words>
  <Application>Microsoft Office PowerPoint</Application>
  <PresentationFormat>Widescreen</PresentationFormat>
  <Paragraphs>126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Hải Sơn Nguyễn</dc:creator>
  <cp:keywords/>
  <dc:description/>
  <cp:lastModifiedBy>Nguyen Son Hai</cp:lastModifiedBy>
  <cp:revision>156</cp:revision>
  <dcterms:created xsi:type="dcterms:W3CDTF">2018-05-07T03:42:01Z</dcterms:created>
  <dcterms:modified xsi:type="dcterms:W3CDTF">2020-05-17T16:06:21Z</dcterms:modified>
  <cp:category/>
</cp:coreProperties>
</file>